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ource Serif 4 Semi Bold"/>
      <p:regular r:id="rId17"/>
    </p:embeddedFont>
    <p:embeddedFont>
      <p:font typeface="Source Serif 4 Semi Bold"/>
      <p:regular r:id="rId18"/>
    </p:embeddedFont>
    <p:embeddedFont>
      <p:font typeface="Source Serif 4 Semi Bold"/>
      <p:regular r:id="rId19"/>
    </p:embeddedFont>
    <p:embeddedFont>
      <p:font typeface="Source Serif 4 Semi Bold"/>
      <p:regular r:id="rId20"/>
    </p:embeddedFont>
    <p:embeddedFont>
      <p:font typeface="Source Sans 3"/>
      <p:regular r:id="rId21"/>
    </p:embeddedFont>
    <p:embeddedFont>
      <p:font typeface="Source Sans 3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5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71367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Strategic Health Insights Report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8067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Patient Admissions and Diagnosis Analysis (2021–2024)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13290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9585" y="384572"/>
            <a:ext cx="6227445" cy="411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Task 5: Admission Trends &amp; Conclusion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489585" y="1145500"/>
            <a:ext cx="2504956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Patient Admission Growth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489585" y="1532096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2021: 1,409 patients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89585" y="1804868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2022: 2,292 patients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89585" y="2077641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2023: 3,033 patients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489585" y="2350413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2024: 3,266 patients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489585" y="2714030"/>
            <a:ext cx="1974771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Key Takeaways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489585" y="3100626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Chronic conditions are rising, especially among middle-aged and elderly men.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489585" y="3373398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Seasonal peaks in Q1 and Q4 require proactive planning.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489585" y="3646170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Untapped potential in reaching women and younger patients.</a:t>
            </a:r>
            <a:endParaRPr lang="en-US" sz="110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3437" y="1163003"/>
            <a:ext cx="6654998" cy="6654998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7493437" y="7975283"/>
            <a:ext cx="2320766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Final Recommendations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7493437" y="8361878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Expand chronic care and elderly medicine.</a:t>
            </a:r>
            <a:endParaRPr lang="en-US" sz="1100" dirty="0"/>
          </a:p>
        </p:txBody>
      </p:sp>
      <p:sp>
        <p:nvSpPr>
          <p:cNvPr id="15" name="Text 12"/>
          <p:cNvSpPr/>
          <p:nvPr/>
        </p:nvSpPr>
        <p:spPr>
          <a:xfrm>
            <a:off x="7493437" y="8634651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Use Power BI for real-time trend prediction and response.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7493437" y="8907423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Launch age- and gender-sensitive health programs.</a:t>
            </a:r>
            <a:endParaRPr lang="en-US" sz="1100" dirty="0"/>
          </a:p>
        </p:txBody>
      </p:sp>
      <p:sp>
        <p:nvSpPr>
          <p:cNvPr id="17" name="Text 14"/>
          <p:cNvSpPr/>
          <p:nvPr/>
        </p:nvSpPr>
        <p:spPr>
          <a:xfrm>
            <a:off x="7493437" y="9180195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Build a culture of preventive care.</a:t>
            </a:r>
            <a:endParaRPr lang="en-US" sz="1100" dirty="0"/>
          </a:p>
        </p:txBody>
      </p:sp>
      <p:sp>
        <p:nvSpPr>
          <p:cNvPr id="18" name="Text 15"/>
          <p:cNvSpPr/>
          <p:nvPr/>
        </p:nvSpPr>
        <p:spPr>
          <a:xfrm>
            <a:off x="7493437" y="9452967"/>
            <a:ext cx="66549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Position the hospital as a data-driven leader.</a:t>
            </a:r>
            <a:endParaRPr lang="en-U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0787" y="456248"/>
            <a:ext cx="5226487" cy="488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Introduction &amp; Deliverables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80787" y="1342549"/>
            <a:ext cx="6532007" cy="7965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report analyzes hospital patient data from 2021–2024 using Power BI to uncover patterns in admissions, diagnoses, gender, age, and seasonal peaks. Insights support data-driven decisions for hospital leadership.</a:t>
            </a:r>
            <a:endParaRPr lang="en-US" sz="13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0787" y="2325767"/>
            <a:ext cx="6532007" cy="653200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25226" y="1359098"/>
            <a:ext cx="2499836" cy="292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Expected Deliverables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7525226" y="1817846"/>
            <a:ext cx="653200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Clear understanding of major health burdens across demographics.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7525226" y="2141339"/>
            <a:ext cx="653200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Actionable recommendations for improving services and allocating resources.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7525226" y="2464832"/>
            <a:ext cx="653200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Strategic guidance on shifting focus from acute to chronic disease management.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7525226" y="2788325"/>
            <a:ext cx="653200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Planning tools for predicting seasonal peaks and patient growth.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7525226" y="3111818"/>
            <a:ext cx="653200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Suggestions for gender-sensitive and age-specific healthcare programs.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2921" y="403027"/>
            <a:ext cx="7082671" cy="431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Executive Summary: Problem &amp; Objectives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12921" y="1200388"/>
            <a:ext cx="206906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12921" y="1605558"/>
            <a:ext cx="6623566" cy="7033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hospital has seen consistent growth in patient admissions (2021-2024) but lacks data-driven insights into disease trends, demographics, and seasonal spikes. This leads to overstretched resources in some areas and underutilization in others, with preventable conditions rising.</a:t>
            </a:r>
            <a:endParaRPr lang="en-US" sz="11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921" y="2473643"/>
            <a:ext cx="6623566" cy="662356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01533" y="1200388"/>
            <a:ext cx="206906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Objectives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01533" y="1605558"/>
            <a:ext cx="662356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Analyze top diagnoses and disease patterns over time.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7501533" y="1891189"/>
            <a:ext cx="662356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Identify vulnerable patient groups by gender and age.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7501533" y="2176820"/>
            <a:ext cx="662356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Detect seasonal trends for improved resource planning.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7501533" y="2462451"/>
            <a:ext cx="662356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Measure changes in overall patient volume and needs.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7501533" y="2748082"/>
            <a:ext cx="662356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Provide strategic recommendations for improvement and transformation.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8194" y="619244"/>
            <a:ext cx="12085915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Value Proposition: Data-Driven Transformation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788194" y="2069544"/>
            <a:ext cx="4201239" cy="2005013"/>
          </a:xfrm>
          <a:prstGeom prst="roundRect">
            <a:avLst>
              <a:gd name="adj" fmla="val 729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88194" y="2039064"/>
            <a:ext cx="4201239" cy="121920"/>
          </a:xfrm>
          <a:prstGeom prst="roundRect">
            <a:avLst>
              <a:gd name="adj" fmla="val 77579"/>
            </a:avLst>
          </a:prstGeom>
          <a:solidFill>
            <a:srgbClr val="BE49DF"/>
          </a:solidFill>
          <a:ln/>
        </p:spPr>
      </p:sp>
      <p:sp>
        <p:nvSpPr>
          <p:cNvPr id="5" name="Shape 3"/>
          <p:cNvSpPr/>
          <p:nvPr/>
        </p:nvSpPr>
        <p:spPr>
          <a:xfrm>
            <a:off x="2551033" y="1731764"/>
            <a:ext cx="675561" cy="675561"/>
          </a:xfrm>
          <a:prstGeom prst="roundRect">
            <a:avLst>
              <a:gd name="adj" fmla="val 135354"/>
            </a:avLst>
          </a:prstGeom>
          <a:solidFill>
            <a:srgbClr val="BE49DF"/>
          </a:solidFill>
          <a:ln/>
        </p:spPr>
      </p:sp>
      <p:sp>
        <p:nvSpPr>
          <p:cNvPr id="6" name="Text 4"/>
          <p:cNvSpPr/>
          <p:nvPr/>
        </p:nvSpPr>
        <p:spPr>
          <a:xfrm>
            <a:off x="2753678" y="1900595"/>
            <a:ext cx="270153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43821" y="2632472"/>
            <a:ext cx="2692718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Data-Backed Insights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043821" y="3098602"/>
            <a:ext cx="3689985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Highlight areas to reduce waste and increase impact.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4580" y="2069544"/>
            <a:ext cx="4201239" cy="2005013"/>
          </a:xfrm>
          <a:prstGeom prst="roundRect">
            <a:avLst>
              <a:gd name="adj" fmla="val 729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214580" y="2039064"/>
            <a:ext cx="4201239" cy="121920"/>
          </a:xfrm>
          <a:prstGeom prst="roundRect">
            <a:avLst>
              <a:gd name="adj" fmla="val 77579"/>
            </a:avLst>
          </a:prstGeom>
          <a:solidFill>
            <a:srgbClr val="BE49DF"/>
          </a:solidFill>
          <a:ln/>
        </p:spPr>
      </p:sp>
      <p:sp>
        <p:nvSpPr>
          <p:cNvPr id="11" name="Shape 9"/>
          <p:cNvSpPr/>
          <p:nvPr/>
        </p:nvSpPr>
        <p:spPr>
          <a:xfrm>
            <a:off x="6977420" y="1731764"/>
            <a:ext cx="675561" cy="675561"/>
          </a:xfrm>
          <a:prstGeom prst="roundRect">
            <a:avLst>
              <a:gd name="adj" fmla="val 135354"/>
            </a:avLst>
          </a:prstGeom>
          <a:solidFill>
            <a:srgbClr val="BE49DF"/>
          </a:solidFill>
          <a:ln/>
        </p:spPr>
      </p:sp>
      <p:sp>
        <p:nvSpPr>
          <p:cNvPr id="12" name="Text 10"/>
          <p:cNvSpPr/>
          <p:nvPr/>
        </p:nvSpPr>
        <p:spPr>
          <a:xfrm>
            <a:off x="7180064" y="1900595"/>
            <a:ext cx="270153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0207" y="2632472"/>
            <a:ext cx="2742247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Patient Segmentation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5470207" y="3098602"/>
            <a:ext cx="3689985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Gender- and age-based for targeted interventions.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967" y="2069544"/>
            <a:ext cx="4201239" cy="2005013"/>
          </a:xfrm>
          <a:prstGeom prst="roundRect">
            <a:avLst>
              <a:gd name="adj" fmla="val 729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9640967" y="2039064"/>
            <a:ext cx="4201239" cy="121920"/>
          </a:xfrm>
          <a:prstGeom prst="roundRect">
            <a:avLst>
              <a:gd name="adj" fmla="val 77579"/>
            </a:avLst>
          </a:prstGeom>
          <a:solidFill>
            <a:srgbClr val="BE49DF"/>
          </a:solidFill>
          <a:ln/>
        </p:spPr>
      </p:sp>
      <p:sp>
        <p:nvSpPr>
          <p:cNvPr id="17" name="Shape 15"/>
          <p:cNvSpPr/>
          <p:nvPr/>
        </p:nvSpPr>
        <p:spPr>
          <a:xfrm>
            <a:off x="11403806" y="1731764"/>
            <a:ext cx="675561" cy="675561"/>
          </a:xfrm>
          <a:prstGeom prst="roundRect">
            <a:avLst>
              <a:gd name="adj" fmla="val 135354"/>
            </a:avLst>
          </a:prstGeom>
          <a:solidFill>
            <a:srgbClr val="BE49DF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6451" y="1900595"/>
            <a:ext cx="270153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6594" y="2632472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Seasonal Patterns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9896594" y="3098602"/>
            <a:ext cx="3689985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Guide inventory, staffing, and outreach programs.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88194" y="4637484"/>
            <a:ext cx="6414373" cy="2005013"/>
          </a:xfrm>
          <a:prstGeom prst="roundRect">
            <a:avLst>
              <a:gd name="adj" fmla="val 729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788194" y="4607004"/>
            <a:ext cx="6414373" cy="121920"/>
          </a:xfrm>
          <a:prstGeom prst="roundRect">
            <a:avLst>
              <a:gd name="adj" fmla="val 77579"/>
            </a:avLst>
          </a:prstGeom>
          <a:solidFill>
            <a:srgbClr val="BE49DF"/>
          </a:solidFill>
          <a:ln/>
        </p:spPr>
      </p:sp>
      <p:sp>
        <p:nvSpPr>
          <p:cNvPr id="23" name="Shape 21"/>
          <p:cNvSpPr/>
          <p:nvPr/>
        </p:nvSpPr>
        <p:spPr>
          <a:xfrm>
            <a:off x="3657600" y="4299704"/>
            <a:ext cx="675561" cy="675561"/>
          </a:xfrm>
          <a:prstGeom prst="roundRect">
            <a:avLst>
              <a:gd name="adj" fmla="val 135354"/>
            </a:avLst>
          </a:prstGeom>
          <a:solidFill>
            <a:srgbClr val="BE49DF"/>
          </a:solidFill>
          <a:ln/>
        </p:spPr>
      </p:sp>
      <p:sp>
        <p:nvSpPr>
          <p:cNvPr id="24" name="Text 22"/>
          <p:cNvSpPr/>
          <p:nvPr/>
        </p:nvSpPr>
        <p:spPr>
          <a:xfrm>
            <a:off x="3860244" y="4468535"/>
            <a:ext cx="270153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43821" y="5200412"/>
            <a:ext cx="3392091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Roadmap to Specialization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1043821" y="5666542"/>
            <a:ext cx="5903119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Evolve from general care to specialized chronic disease management.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7714" y="4637484"/>
            <a:ext cx="6414492" cy="2005013"/>
          </a:xfrm>
          <a:prstGeom prst="roundRect">
            <a:avLst>
              <a:gd name="adj" fmla="val 729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7427714" y="4607004"/>
            <a:ext cx="6414492" cy="121920"/>
          </a:xfrm>
          <a:prstGeom prst="roundRect">
            <a:avLst>
              <a:gd name="adj" fmla="val 77579"/>
            </a:avLst>
          </a:prstGeom>
          <a:solidFill>
            <a:srgbClr val="BE49DF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97120" y="4299704"/>
            <a:ext cx="675561" cy="675561"/>
          </a:xfrm>
          <a:prstGeom prst="roundRect">
            <a:avLst>
              <a:gd name="adj" fmla="val 135354"/>
            </a:avLst>
          </a:prstGeom>
          <a:solidFill>
            <a:srgbClr val="BE49DF"/>
          </a:solidFill>
          <a:ln/>
        </p:spPr>
      </p:sp>
      <p:sp>
        <p:nvSpPr>
          <p:cNvPr id="30" name="Text 28"/>
          <p:cNvSpPr/>
          <p:nvPr/>
        </p:nvSpPr>
        <p:spPr>
          <a:xfrm>
            <a:off x="10499765" y="4468535"/>
            <a:ext cx="270153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3341" y="5200412"/>
            <a:ext cx="343495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Custom Recommendations</a:t>
            </a:r>
            <a:endParaRPr lang="en-US" sz="2050" dirty="0"/>
          </a:p>
        </p:txBody>
      </p:sp>
      <p:sp>
        <p:nvSpPr>
          <p:cNvPr id="32" name="Text 30"/>
          <p:cNvSpPr/>
          <p:nvPr/>
        </p:nvSpPr>
        <p:spPr>
          <a:xfrm>
            <a:off x="7683341" y="5666542"/>
            <a:ext cx="5903238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Locally relevant yet globally applicable.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788194" y="6895743"/>
            <a:ext cx="13054013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Power BI-driven report uses the FIRE method (Facts, Findings, Insights, Recommendations, Expected Outcome) to make complex analysis accessible and actionable.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2950" y="642580"/>
            <a:ext cx="7521773" cy="624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Task 1: Top Diagnoses &amp; Trends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42950" y="1797368"/>
            <a:ext cx="3943469" cy="374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Most Diagnosed Conditions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742950" y="2384108"/>
            <a:ext cx="767953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Typhoid: 1,487 patients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42950" y="2797969"/>
            <a:ext cx="767953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Asthma: 1,440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2950" y="3211830"/>
            <a:ext cx="767953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Ulcer: 1,439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42950" y="3625691"/>
            <a:ext cx="767953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Malaria: 1,436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2950" y="4039553"/>
            <a:ext cx="767953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Diabetes: 1,407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42950" y="4453414"/>
            <a:ext cx="767953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Hypertension: 1,401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42950" y="4867275"/>
            <a:ext cx="767953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Stroke: 1,390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42950" y="5419011"/>
            <a:ext cx="2996684" cy="374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Key Findings</a:t>
            </a:r>
            <a:endParaRPr lang="en-US" sz="2350" dirty="0"/>
          </a:p>
        </p:txBody>
      </p:sp>
      <p:sp>
        <p:nvSpPr>
          <p:cNvPr id="12" name="Text 10"/>
          <p:cNvSpPr/>
          <p:nvPr/>
        </p:nvSpPr>
        <p:spPr>
          <a:xfrm>
            <a:off x="742950" y="6005751"/>
            <a:ext cx="767953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Typhoid and Malaria more common in females; chronic illnesses in males.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742950" y="6419612"/>
            <a:ext cx="7679531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Average age for infectious diseases (Malaria, Typhoid) is 27-30; for chronic (Stroke, Hypertension) is 58-65.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42950" y="7173039"/>
            <a:ext cx="767953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Infectious diseases declined in 2023-2024; chronic diseases increased steadily.</a:t>
            </a:r>
            <a:endParaRPr lang="en-US" sz="165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48023" y="1823918"/>
            <a:ext cx="4947047" cy="494704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9252" y="608886"/>
            <a:ext cx="7785497" cy="1141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Task 1: Insights &amp; Recommendations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79252" y="2041803"/>
            <a:ext cx="22860" cy="5578792"/>
          </a:xfrm>
          <a:prstGeom prst="roundRect">
            <a:avLst>
              <a:gd name="adj" fmla="val 356590"/>
            </a:avLst>
          </a:prstGeom>
          <a:solidFill>
            <a:srgbClr val="D6BADD"/>
          </a:solidFill>
          <a:ln/>
        </p:spPr>
      </p:sp>
      <p:sp>
        <p:nvSpPr>
          <p:cNvPr id="5" name="Shape 2"/>
          <p:cNvSpPr/>
          <p:nvPr/>
        </p:nvSpPr>
        <p:spPr>
          <a:xfrm>
            <a:off x="702112" y="2041803"/>
            <a:ext cx="7785497" cy="2561392"/>
          </a:xfrm>
          <a:prstGeom prst="rect">
            <a:avLst/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96183" y="2243495"/>
            <a:ext cx="2283262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Insights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96183" y="2645331"/>
            <a:ext cx="7389733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Health needs shift with age: young adults (20s-30s) face infectious diseases, older patients face chronic illnesses.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896183" y="3334226"/>
            <a:ext cx="7389733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Chronic conditions are rising, suggesting lifestyle changes.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896183" y="3712607"/>
            <a:ext cx="7389733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Hospital services are shifting towards chronic care.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896183" y="4090988"/>
            <a:ext cx="7389733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Infectious diseases are declining, possibly due to improved sanitation or awareness.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702112" y="4991338"/>
            <a:ext cx="7785497" cy="2629257"/>
          </a:xfrm>
          <a:prstGeom prst="rect">
            <a:avLst/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96183" y="5193030"/>
            <a:ext cx="2283262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Recommendations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96183" y="5594866"/>
            <a:ext cx="7389733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Expand chronic care services and train staff for long-term illnesses.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896183" y="5973247"/>
            <a:ext cx="7389733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Introduce age-based care plans (e.g., prevention for 20-40, education for 40+).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896183" y="6351627"/>
            <a:ext cx="7389733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Strengthen gender-specific health campaigns.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896183" y="6730008"/>
            <a:ext cx="7389733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Review internal systems using dashboards to track patient transitions.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896183" y="7108388"/>
            <a:ext cx="7389733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Investigate reasons for declining infectious disease cases.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6370" y="382191"/>
            <a:ext cx="6004798" cy="408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Task 2: Gender Distribution &amp; Insights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486370" y="1138238"/>
            <a:ext cx="2627590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Patient Gender Distribution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86370" y="1522452"/>
            <a:ext cx="6659285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Male patients: 5,681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486370" y="1869758"/>
            <a:ext cx="6659285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Female patients: 4,319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86370" y="2230993"/>
            <a:ext cx="1962031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Key Findings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486370" y="2615208"/>
            <a:ext cx="6659285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Females: more typhoid, malaria, asthma, hypertension.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486370" y="2886075"/>
            <a:ext cx="6659285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Males: more stroke, ulcer, diabetes.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486370" y="3156942"/>
            <a:ext cx="6659285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Average age: Females 42, Males 45.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486370" y="3427809"/>
            <a:ext cx="6659285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Admissions for both genders increased steadily (2021-2024).</a:t>
            </a:r>
            <a:endParaRPr lang="en-US" sz="10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2365" y="1155621"/>
            <a:ext cx="6659285" cy="6659285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492365" y="7971234"/>
            <a:ext cx="1962031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Insights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7492365" y="8355449"/>
            <a:ext cx="6659285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Gender gap in hospital usage: males higher, possibly due to higher risk or delayed care-seeking by women.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7492365" y="8626316"/>
            <a:ext cx="6659285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Disease differences by gender: women more infectious/stress-related, men more chronic/lifestyle-related.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7492365" y="8897183"/>
            <a:ext cx="6659285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Care-seeking behavior: women may seek care earlier, men often wait.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91483"/>
            <a:ext cx="889635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Task 3: Most Common Age Range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693789"/>
            <a:ext cx="3800118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Age Group Distribution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335541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11–20 years: 287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82214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21–30 years: 2,023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28886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31–40 years: 2,353 (Most Common)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75559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41–50 years: 1,789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22231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51–60 years: 1,796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568904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61–70 years: 1,302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615576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71–80 years: 450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2693789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Key Insights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7614761" y="335541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Working-age adults (21-40) are the largest patient group.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614761" y="3822144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High health burden among middle age (21-60) with multiple illnesses.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7614761" y="467189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Chronic illnesses appearing earlier (from age 31) due to lifestyle factors.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614761" y="552164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Decline in younger patient admissions in 2024 is a red flag, needing investigation.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614761" y="637139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Gender gaps in care access for women over 20.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58121"/>
            <a:ext cx="608790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Task 4: Seasonal Peaks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460427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Key Findings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312205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 general pattern across all illnesses.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58878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Typhoid often peaks in Q1 and Q4, except in 2024.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05550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Chronic illnesses (stroke, diabetes, hypertension) consistently spike in Q1 each year.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2460427"/>
            <a:ext cx="4781312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Insights &amp; Recommendations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614761" y="312205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Q1 spike suggests post-holiday effects (poor diet, stress).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358878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Typhoid peaks may relate to hygiene/environmental risks.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05550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Loss of typhoid pattern in 2024 needs review (sanitation, records, competition).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490525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Seasonal planning must be diagnosis-specific.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14761" y="537198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Create a Power BI illness tracker and run pre-peak community campaigns.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614761" y="6221730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Prepare resources before Q1 and build a "Risk Alert System" for staff.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2026-01-06T01:26:42Z</dcterms:created>
  <dcterms:modified xsi:type="dcterms:W3CDTF">2026-01-06T01:26:42Z</dcterms:modified>
</cp:coreProperties>
</file>